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6" r:id="rId3"/>
    <p:sldId id="259" r:id="rId4"/>
    <p:sldId id="260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58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BD7DC-119E-4248-9799-D798DFD8788A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E422-2074-4FEC-8EC4-84267C19AE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78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CaCO3: in paarden en konijnen urine ( troebel); eerst centrifugeren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E422-2074-4FEC-8EC4-84267C19AEC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549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Struviet</a:t>
            </a:r>
            <a:r>
              <a:rPr lang="nl-NL" dirty="0" smtClean="0"/>
              <a:t>: cystitis kat vaak tgv </a:t>
            </a:r>
            <a:r>
              <a:rPr lang="nl-NL" dirty="0" err="1" smtClean="0"/>
              <a:t>struviet</a:t>
            </a:r>
            <a:r>
              <a:rPr lang="nl-NL" dirty="0" smtClean="0"/>
              <a:t>, niet mechanisch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E422-2074-4FEC-8EC4-84267C19AEC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34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524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55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064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319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269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35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58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3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32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147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04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51820-D1F8-47AC-8129-336AA4DD5A94}" type="datetimeFigureOut">
              <a:rPr lang="nl-NL" smtClean="0"/>
              <a:t>20-3-2014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AD7D-C4A5-44BE-80F2-14D93F8489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66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Valkuilen bij laboratorium onderzoek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6104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67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Bilirubine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Strip niet accuraat bij honden en katten</a:t>
            </a:r>
          </a:p>
          <a:p>
            <a:r>
              <a:rPr lang="nl-NL" dirty="0" smtClean="0"/>
              <a:t>Niet aanwezig in urine van katten</a:t>
            </a:r>
          </a:p>
          <a:p>
            <a:r>
              <a:rPr lang="nl-NL" dirty="0" smtClean="0"/>
              <a:t>Bilirubine in urine		bilirubine  in bloed</a:t>
            </a:r>
          </a:p>
          <a:p>
            <a:r>
              <a:rPr lang="nl-NL" dirty="0" smtClean="0"/>
              <a:t>Vals negatieve uitslagen: </a:t>
            </a:r>
          </a:p>
          <a:p>
            <a:pPr lvl="1"/>
            <a:r>
              <a:rPr lang="nl-NL" dirty="0" smtClean="0"/>
              <a:t>Afgebroken door UV licht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H="1">
            <a:off x="4139952" y="3140968"/>
            <a:ext cx="2160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>
            <a:off x="4355976" y="314096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6745025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29813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59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Ketonzuren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Aceton, </a:t>
            </a:r>
            <a:r>
              <a:rPr lang="nl-NL" dirty="0" err="1" smtClean="0"/>
              <a:t>acetoacetaat</a:t>
            </a:r>
            <a:r>
              <a:rPr lang="nl-NL" dirty="0" smtClean="0"/>
              <a:t>, </a:t>
            </a:r>
            <a:r>
              <a:rPr lang="el-GR" dirty="0" smtClean="0"/>
              <a:t>β</a:t>
            </a:r>
            <a:r>
              <a:rPr lang="nl-NL" dirty="0" smtClean="0"/>
              <a:t>-hydroxyboterzuur</a:t>
            </a:r>
          </a:p>
          <a:p>
            <a:r>
              <a:rPr lang="nl-NL" u="sng" dirty="0" smtClean="0"/>
              <a:t>Niet</a:t>
            </a:r>
            <a:r>
              <a:rPr lang="nl-NL" dirty="0" smtClean="0"/>
              <a:t> aanwezig in urine gezonde dieren.</a:t>
            </a:r>
          </a:p>
          <a:p>
            <a:r>
              <a:rPr lang="nl-NL" dirty="0" smtClean="0"/>
              <a:t>Strip detecteert géén </a:t>
            </a:r>
            <a:r>
              <a:rPr lang="el-GR" dirty="0" smtClean="0"/>
              <a:t>β-</a:t>
            </a:r>
            <a:r>
              <a:rPr lang="nl-NL" dirty="0" smtClean="0"/>
              <a:t>hydroxyboterzuur.</a:t>
            </a:r>
          </a:p>
          <a:p>
            <a:r>
              <a:rPr lang="nl-NL" dirty="0" smtClean="0"/>
              <a:t>Interpretatie positieve test:</a:t>
            </a:r>
          </a:p>
          <a:p>
            <a:pPr lvl="1"/>
            <a:r>
              <a:rPr lang="nl-NL" dirty="0" smtClean="0"/>
              <a:t>Suikerziekte, dracht, uithongering, </a:t>
            </a:r>
            <a:r>
              <a:rPr lang="nl-NL" dirty="0" err="1" smtClean="0"/>
              <a:t>ketose</a:t>
            </a:r>
            <a:endParaRPr lang="nl-NL" dirty="0" smtClean="0"/>
          </a:p>
          <a:p>
            <a:r>
              <a:rPr lang="nl-NL" dirty="0" smtClean="0"/>
              <a:t>Vals positieve uitslagen:</a:t>
            </a:r>
          </a:p>
          <a:p>
            <a:pPr lvl="1"/>
            <a:r>
              <a:rPr lang="nl-NL" dirty="0" smtClean="0"/>
              <a:t>Gepigmenteerde urine</a:t>
            </a:r>
          </a:p>
          <a:p>
            <a:r>
              <a:rPr lang="nl-NL" dirty="0" smtClean="0"/>
              <a:t>Vals negatieve uitslagen:</a:t>
            </a:r>
          </a:p>
          <a:p>
            <a:pPr lvl="1"/>
            <a:r>
              <a:rPr lang="nl-NL" dirty="0" smtClean="0"/>
              <a:t>Vocht, warmte, licht</a:t>
            </a:r>
          </a:p>
          <a:p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4878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64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Bloed/ hemoglobine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Strip detecteert intacte rode bloedcellen, (met)hemoglobine en / of </a:t>
            </a:r>
            <a:r>
              <a:rPr lang="nl-NL" dirty="0" err="1" smtClean="0"/>
              <a:t>myoglobine</a:t>
            </a:r>
            <a:endParaRPr lang="nl-NL" dirty="0" smtClean="0"/>
          </a:p>
          <a:p>
            <a:r>
              <a:rPr lang="nl-NL" dirty="0" smtClean="0"/>
              <a:t>Afhankelijk van methode urine collectie</a:t>
            </a:r>
          </a:p>
          <a:p>
            <a:pPr lvl="1"/>
            <a:r>
              <a:rPr lang="nl-NL" dirty="0" smtClean="0"/>
              <a:t>Blaaspunctie: hematurie</a:t>
            </a:r>
          </a:p>
          <a:p>
            <a:r>
              <a:rPr lang="nl-NL" dirty="0" smtClean="0"/>
              <a:t>Vals positieve uitslagen;</a:t>
            </a:r>
          </a:p>
          <a:p>
            <a:pPr lvl="1"/>
            <a:r>
              <a:rPr lang="nl-NL" dirty="0" smtClean="0"/>
              <a:t>Witte bloedcellen</a:t>
            </a:r>
          </a:p>
          <a:p>
            <a:pPr lvl="1"/>
            <a:r>
              <a:rPr lang="nl-NL" dirty="0" smtClean="0"/>
              <a:t>Bacteriën </a:t>
            </a:r>
            <a:r>
              <a:rPr lang="nl-NL" dirty="0" err="1" smtClean="0"/>
              <a:t>dmv</a:t>
            </a:r>
            <a:r>
              <a:rPr lang="nl-NL" dirty="0" smtClean="0"/>
              <a:t> peroxidase</a:t>
            </a:r>
          </a:p>
          <a:p>
            <a:pPr lvl="1"/>
            <a:r>
              <a:rPr lang="nl-NL" dirty="0" smtClean="0"/>
              <a:t>Oxiderende middelen: bleek</a:t>
            </a:r>
          </a:p>
          <a:p>
            <a:r>
              <a:rPr lang="nl-NL" dirty="0" smtClean="0"/>
              <a:t>Vals negatieve uitslagen:</a:t>
            </a:r>
          </a:p>
          <a:p>
            <a:pPr lvl="1"/>
            <a:r>
              <a:rPr lang="nl-NL" dirty="0" smtClean="0"/>
              <a:t>Vergeten mengen sediment voor </a:t>
            </a:r>
            <a:r>
              <a:rPr lang="nl-NL" dirty="0" err="1" smtClean="0"/>
              <a:t>dipstick</a:t>
            </a:r>
            <a:r>
              <a:rPr lang="nl-NL" dirty="0" smtClean="0"/>
              <a:t> analyse</a:t>
            </a:r>
            <a:endParaRPr lang="nl-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19" y="2852936"/>
            <a:ext cx="2286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05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PH/ “</a:t>
            </a:r>
            <a:r>
              <a:rPr lang="nl-NL" dirty="0" err="1" smtClean="0"/>
              <a:t>zuur”graad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 smtClean="0"/>
              <a:t>Medicijnen en voeding beïnvloeden PH</a:t>
            </a:r>
          </a:p>
          <a:p>
            <a:r>
              <a:rPr lang="nl-NL" dirty="0" smtClean="0"/>
              <a:t>Vals verlaagde uitslagen:</a:t>
            </a:r>
          </a:p>
          <a:p>
            <a:pPr lvl="1"/>
            <a:r>
              <a:rPr lang="nl-NL" dirty="0" smtClean="0"/>
              <a:t>Buffer van aangrenzende eiwittest</a:t>
            </a:r>
          </a:p>
          <a:p>
            <a:pPr lvl="1"/>
            <a:r>
              <a:rPr lang="nl-NL" dirty="0" smtClean="0"/>
              <a:t>Glucose en bacteriën 		lactaat</a:t>
            </a:r>
          </a:p>
          <a:p>
            <a:r>
              <a:rPr lang="nl-NL" dirty="0" smtClean="0"/>
              <a:t>Vals verhoogde uitslagen:</a:t>
            </a:r>
          </a:p>
          <a:p>
            <a:pPr lvl="1"/>
            <a:r>
              <a:rPr lang="nl-NL" dirty="0" err="1" smtClean="0"/>
              <a:t>Urease</a:t>
            </a:r>
            <a:r>
              <a:rPr lang="nl-NL" dirty="0" smtClean="0"/>
              <a:t> producerende bacteriën</a:t>
            </a:r>
          </a:p>
          <a:p>
            <a:pPr lvl="1"/>
            <a:r>
              <a:rPr lang="nl-NL" dirty="0" smtClean="0"/>
              <a:t>Oude urine</a:t>
            </a:r>
          </a:p>
          <a:p>
            <a:pPr lvl="1"/>
            <a:r>
              <a:rPr lang="nl-NL" dirty="0" smtClean="0"/>
              <a:t>Detergentia en desinfecterende middelen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>
            <a:off x="4644008" y="35730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651" y="5589240"/>
            <a:ext cx="4371361" cy="106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1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Teststrip detecteert voornamelijk </a:t>
            </a:r>
            <a:r>
              <a:rPr lang="nl-NL" u="sng" dirty="0" smtClean="0"/>
              <a:t>albumine.</a:t>
            </a:r>
          </a:p>
          <a:p>
            <a:r>
              <a:rPr lang="nl-NL" dirty="0" smtClean="0"/>
              <a:t>Interpretatie in combinatie met </a:t>
            </a:r>
            <a:r>
              <a:rPr lang="nl-NL" dirty="0" err="1" smtClean="0"/>
              <a:t>s.g</a:t>
            </a:r>
            <a:r>
              <a:rPr lang="nl-NL" dirty="0" smtClean="0"/>
              <a:t> en sediment</a:t>
            </a:r>
          </a:p>
          <a:p>
            <a:r>
              <a:rPr lang="nl-NL" dirty="0" smtClean="0"/>
              <a:t>Positieve eiwit uitslag:</a:t>
            </a:r>
          </a:p>
          <a:p>
            <a:pPr lvl="1"/>
            <a:r>
              <a:rPr lang="nl-NL" dirty="0" smtClean="0"/>
              <a:t>Urogenitale bloeding/ ontsteking; renaal eiwitverlies</a:t>
            </a:r>
          </a:p>
          <a:p>
            <a:pPr lvl="1"/>
            <a:r>
              <a:rPr lang="nl-NL" dirty="0" smtClean="0"/>
              <a:t>Kwantificeren: bepalen eiwit/ </a:t>
            </a:r>
            <a:r>
              <a:rPr lang="nl-NL" dirty="0" err="1" smtClean="0"/>
              <a:t>kreatinine</a:t>
            </a:r>
            <a:r>
              <a:rPr lang="nl-NL" dirty="0" smtClean="0"/>
              <a:t> ratio</a:t>
            </a:r>
          </a:p>
          <a:p>
            <a:r>
              <a:rPr lang="nl-NL" dirty="0" smtClean="0"/>
              <a:t>Vals positief: alkalische urine ( PH  )</a:t>
            </a:r>
            <a:endParaRPr lang="nl-NL" dirty="0"/>
          </a:p>
        </p:txBody>
      </p:sp>
      <p:cxnSp>
        <p:nvCxnSpPr>
          <p:cNvPr id="5" name="Rechte verbindingslijn met pijl 4"/>
          <p:cNvCxnSpPr/>
          <p:nvPr/>
        </p:nvCxnSpPr>
        <p:spPr>
          <a:xfrm flipV="1">
            <a:off x="6516216" y="537321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919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Nitriet, </a:t>
            </a:r>
            <a:r>
              <a:rPr lang="nl-NL" dirty="0" err="1" smtClean="0"/>
              <a:t>urobilinogeen</a:t>
            </a:r>
            <a:r>
              <a:rPr lang="nl-NL" dirty="0" smtClean="0"/>
              <a:t> en </a:t>
            </a:r>
            <a:r>
              <a:rPr lang="nl-NL" dirty="0" err="1" smtClean="0"/>
              <a:t>leucocyten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Niet betrouwbaar op stick bij honden en katten.</a:t>
            </a:r>
            <a:endParaRPr lang="nl-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99" y="2633663"/>
            <a:ext cx="5605253" cy="309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683568" y="292494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/>
          <p:nvPr/>
        </p:nvCxnSpPr>
        <p:spPr>
          <a:xfrm>
            <a:off x="683568" y="32849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683568" y="35010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46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Sediment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Verse urine</a:t>
            </a:r>
          </a:p>
          <a:p>
            <a:r>
              <a:rPr lang="nl-NL" dirty="0" smtClean="0"/>
              <a:t>Verwerking urine monster:</a:t>
            </a:r>
          </a:p>
          <a:p>
            <a:pPr lvl="1"/>
            <a:r>
              <a:rPr lang="nl-NL" dirty="0" smtClean="0"/>
              <a:t>Op kamertemp.</a:t>
            </a:r>
          </a:p>
          <a:p>
            <a:pPr lvl="1"/>
            <a:r>
              <a:rPr lang="nl-NL" dirty="0" smtClean="0"/>
              <a:t>10 ml urine centrifugeren </a:t>
            </a:r>
            <a:r>
              <a:rPr lang="nl-NL" dirty="0" err="1" smtClean="0"/>
              <a:t>ged</a:t>
            </a:r>
            <a:r>
              <a:rPr lang="nl-NL" dirty="0" smtClean="0"/>
              <a:t> 5 min. Op 1500 toeren</a:t>
            </a:r>
          </a:p>
          <a:p>
            <a:pPr lvl="1"/>
            <a:r>
              <a:rPr lang="nl-NL" dirty="0" err="1" smtClean="0"/>
              <a:t>Supernatant</a:t>
            </a:r>
            <a:r>
              <a:rPr lang="nl-NL" dirty="0" smtClean="0"/>
              <a:t> decanteren</a:t>
            </a:r>
          </a:p>
          <a:p>
            <a:pPr lvl="1"/>
            <a:r>
              <a:rPr lang="nl-NL" dirty="0" smtClean="0"/>
              <a:t>Sediment </a:t>
            </a:r>
            <a:r>
              <a:rPr lang="nl-NL" dirty="0" err="1" smtClean="0"/>
              <a:t>resuspenderen</a:t>
            </a:r>
            <a:endParaRPr lang="nl-NL" dirty="0" smtClean="0"/>
          </a:p>
          <a:p>
            <a:pPr lvl="1"/>
            <a:r>
              <a:rPr lang="nl-NL" dirty="0" smtClean="0"/>
              <a:t>Druppel hiervan op schoon voorwerpglaasje</a:t>
            </a:r>
          </a:p>
          <a:p>
            <a:pPr lvl="1"/>
            <a:r>
              <a:rPr lang="nl-NL" dirty="0" smtClean="0"/>
              <a:t>Afdekken met dekglaasje</a:t>
            </a:r>
          </a:p>
          <a:p>
            <a:r>
              <a:rPr lang="nl-NL" dirty="0" smtClean="0"/>
              <a:t>Standaardisatie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536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Gebruik microscoop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Kleine vergroting</a:t>
            </a:r>
          </a:p>
          <a:p>
            <a:pPr lvl="1"/>
            <a:r>
              <a:rPr lang="nl-NL" dirty="0" smtClean="0"/>
              <a:t>4x, 10x objectief</a:t>
            </a:r>
          </a:p>
          <a:p>
            <a:r>
              <a:rPr lang="nl-NL" dirty="0" smtClean="0"/>
              <a:t>Grote vergroting:</a:t>
            </a:r>
          </a:p>
          <a:p>
            <a:pPr lvl="1"/>
            <a:r>
              <a:rPr lang="nl-NL" dirty="0" smtClean="0"/>
              <a:t>40 x objectief</a:t>
            </a:r>
          </a:p>
          <a:p>
            <a:r>
              <a:rPr lang="nl-NL" dirty="0" smtClean="0"/>
              <a:t>Hoog contrast:</a:t>
            </a:r>
          </a:p>
          <a:p>
            <a:pPr marL="0" indent="0">
              <a:buNone/>
            </a:pPr>
            <a:r>
              <a:rPr lang="nl-NL" dirty="0" smtClean="0"/>
              <a:t>	Lage lichtintensiteit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condensor laag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kleine opening diafragma</a:t>
            </a:r>
          </a:p>
          <a:p>
            <a:endParaRPr lang="nl-N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07500"/>
            <a:ext cx="3642054" cy="359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48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Cellen in sediment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Rode bloedcellen:</a:t>
            </a:r>
          </a:p>
          <a:p>
            <a:pPr lvl="1"/>
            <a:r>
              <a:rPr lang="nl-NL" dirty="0" smtClean="0"/>
              <a:t>Lage aantallen bij gezonde dieren</a:t>
            </a:r>
          </a:p>
          <a:p>
            <a:pPr lvl="1"/>
            <a:r>
              <a:rPr lang="nl-NL" dirty="0" smtClean="0"/>
              <a:t>Blaaspunctie, aandoening urogenitaal apparaat of verhoogde bloedingsneiging.</a:t>
            </a:r>
          </a:p>
          <a:p>
            <a:r>
              <a:rPr lang="nl-NL" dirty="0" smtClean="0"/>
              <a:t>Witte bloedcellen</a:t>
            </a:r>
          </a:p>
          <a:p>
            <a:pPr lvl="1"/>
            <a:r>
              <a:rPr lang="nl-NL" dirty="0" smtClean="0"/>
              <a:t>Lage aantallen in gezonde dieren</a:t>
            </a:r>
          </a:p>
          <a:p>
            <a:pPr lvl="1"/>
            <a:r>
              <a:rPr lang="nl-NL" dirty="0" smtClean="0"/>
              <a:t>Ontsteking, infectie</a:t>
            </a:r>
          </a:p>
        </p:txBody>
      </p:sp>
    </p:spTree>
    <p:extLst>
      <p:ext uri="{BB962C8B-B14F-4D97-AF65-F5344CB8AC3E}">
        <p14:creationId xmlns:p14="http://schemas.microsoft.com/office/powerpoint/2010/main" val="270449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Cellen in sediment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NL" dirty="0" smtClean="0"/>
              <a:t>Epitheelcellen</a:t>
            </a:r>
          </a:p>
          <a:p>
            <a:r>
              <a:rPr lang="nl-NL" dirty="0" smtClean="0"/>
              <a:t>Nier epitheel: </a:t>
            </a:r>
            <a:r>
              <a:rPr lang="nl-NL" dirty="0" err="1" smtClean="0"/>
              <a:t>niertubuli</a:t>
            </a:r>
            <a:endParaRPr lang="nl-NL" dirty="0" smtClean="0"/>
          </a:p>
          <a:p>
            <a:r>
              <a:rPr lang="nl-NL" dirty="0" err="1" smtClean="0"/>
              <a:t>Overgangs</a:t>
            </a:r>
            <a:r>
              <a:rPr lang="nl-NL" dirty="0" smtClean="0"/>
              <a:t> epitheel</a:t>
            </a:r>
            <a:r>
              <a:rPr lang="nl-NL" dirty="0"/>
              <a:t>:</a:t>
            </a:r>
            <a:r>
              <a:rPr lang="nl-NL" dirty="0" smtClean="0"/>
              <a:t> blaas, ureteren, urethra</a:t>
            </a:r>
          </a:p>
          <a:p>
            <a:r>
              <a:rPr lang="nl-NL" dirty="0" smtClean="0"/>
              <a:t>Plaveiselepitheel: lagere urinewegen en urogenitaal apparaat.</a:t>
            </a:r>
            <a:endParaRPr lang="nl-N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7012"/>
            <a:ext cx="18097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66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864096"/>
          </a:xfrm>
        </p:spPr>
        <p:txBody>
          <a:bodyPr/>
          <a:lstStyle/>
          <a:p>
            <a:r>
              <a:rPr lang="nl-NL" dirty="0" smtClean="0"/>
              <a:t>Urine - onderzoek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Onderzoek nieren en urinewegen</a:t>
            </a:r>
          </a:p>
          <a:p>
            <a:r>
              <a:rPr lang="nl-NL" dirty="0" smtClean="0"/>
              <a:t>Urine of bloed onderzoek?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err="1" smtClean="0"/>
              <a:t>Metabole</a:t>
            </a:r>
            <a:r>
              <a:rPr lang="nl-NL" dirty="0" smtClean="0"/>
              <a:t>/ </a:t>
            </a:r>
            <a:r>
              <a:rPr lang="nl-NL" dirty="0" err="1" smtClean="0"/>
              <a:t>endocrinologische</a:t>
            </a:r>
            <a:r>
              <a:rPr lang="nl-NL" dirty="0" smtClean="0"/>
              <a:t> ziektes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NL" dirty="0" smtClean="0"/>
              <a:t>Onderzoek hydratiestatus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0053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26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Cilinders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Verse urine</a:t>
            </a:r>
          </a:p>
          <a:p>
            <a:r>
              <a:rPr lang="nl-NL" dirty="0" smtClean="0"/>
              <a:t>Structuren gevormd in </a:t>
            </a:r>
            <a:r>
              <a:rPr lang="nl-NL" dirty="0" err="1" smtClean="0"/>
              <a:t>tubuli</a:t>
            </a:r>
            <a:endParaRPr lang="nl-NL" dirty="0" smtClean="0"/>
          </a:p>
          <a:p>
            <a:r>
              <a:rPr lang="nl-NL" dirty="0" smtClean="0"/>
              <a:t>Tubulaire/ glomerulaire ziekte ( nier)</a:t>
            </a:r>
          </a:p>
          <a:p>
            <a:r>
              <a:rPr lang="nl-NL" dirty="0" err="1" smtClean="0"/>
              <a:t>Hyaliene</a:t>
            </a:r>
            <a:r>
              <a:rPr lang="nl-NL" dirty="0" smtClean="0"/>
              <a:t> cilinders</a:t>
            </a:r>
          </a:p>
          <a:p>
            <a:r>
              <a:rPr lang="nl-NL" dirty="0" smtClean="0"/>
              <a:t>Korrelcilinders</a:t>
            </a:r>
          </a:p>
          <a:p>
            <a:r>
              <a:rPr lang="nl-NL" dirty="0" err="1" smtClean="0"/>
              <a:t>celcilinders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93096"/>
            <a:ext cx="4302005" cy="1463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82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Kristallen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Struviet</a:t>
            </a:r>
            <a:r>
              <a:rPr lang="nl-NL" dirty="0" smtClean="0"/>
              <a:t>/ magnesium ammoniumfosfaat</a:t>
            </a:r>
          </a:p>
          <a:p>
            <a:pPr lvl="1"/>
            <a:r>
              <a:rPr lang="nl-NL" dirty="0" smtClean="0"/>
              <a:t>Alkalische urine</a:t>
            </a:r>
          </a:p>
          <a:p>
            <a:pPr lvl="1"/>
            <a:r>
              <a:rPr lang="nl-NL" dirty="0" smtClean="0"/>
              <a:t>Urine van gezonde dieren</a:t>
            </a:r>
          </a:p>
          <a:p>
            <a:pPr lvl="1"/>
            <a:r>
              <a:rPr lang="nl-NL" dirty="0" smtClean="0"/>
              <a:t>Urineweg infectie</a:t>
            </a:r>
          </a:p>
          <a:p>
            <a:r>
              <a:rPr lang="nl-NL" dirty="0" smtClean="0"/>
              <a:t>Calcium oxalaat:</a:t>
            </a:r>
          </a:p>
          <a:p>
            <a:pPr lvl="1"/>
            <a:r>
              <a:rPr lang="nl-NL" dirty="0" smtClean="0"/>
              <a:t>Elke PH</a:t>
            </a:r>
          </a:p>
          <a:p>
            <a:pPr lvl="1"/>
            <a:r>
              <a:rPr lang="nl-NL" dirty="0" smtClean="0"/>
              <a:t>Ook bij gezonde dieren</a:t>
            </a:r>
          </a:p>
          <a:p>
            <a:pPr lvl="1"/>
            <a:r>
              <a:rPr lang="nl-NL" dirty="0" err="1" smtClean="0"/>
              <a:t>Dihydraat</a:t>
            </a:r>
            <a:r>
              <a:rPr lang="nl-NL" dirty="0" smtClean="0"/>
              <a:t> vorm</a:t>
            </a:r>
          </a:p>
          <a:p>
            <a:pPr lvl="1"/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87083" y="1841908"/>
            <a:ext cx="1663108" cy="296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97152"/>
            <a:ext cx="184820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394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 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Welk kristal is dit?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Bij welke diersoort(en) kom  je dit frequent tegen?</a:t>
            </a:r>
            <a:endParaRPr lang="nl-N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2714624"/>
            <a:ext cx="2261596" cy="193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508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Quiz 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kristallen zijn dit?</a:t>
            </a:r>
            <a:endParaRPr lang="nl-N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4" y="2486024"/>
            <a:ext cx="2595283" cy="202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816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Onthouden!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Voorkom pre-analytische fouten</a:t>
            </a:r>
          </a:p>
          <a:p>
            <a:r>
              <a:rPr lang="nl-NL" dirty="0" smtClean="0"/>
              <a:t>Bijsluiters lezen.</a:t>
            </a:r>
          </a:p>
          <a:p>
            <a:r>
              <a:rPr lang="nl-NL" dirty="0" smtClean="0"/>
              <a:t>Voorkom pipetteer fouten</a:t>
            </a:r>
          </a:p>
          <a:p>
            <a:r>
              <a:rPr lang="nl-NL" dirty="0" smtClean="0"/>
              <a:t>Vervaldata en plaats van bewaren.</a:t>
            </a:r>
          </a:p>
          <a:p>
            <a:r>
              <a:rPr lang="nl-NL" dirty="0" smtClean="0"/>
              <a:t>Gevolg: blije patiënten!</a:t>
            </a:r>
            <a:endParaRPr lang="nl-N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4437112"/>
            <a:ext cx="288032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48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Algemeen urine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Macroscopisch onderzoek</a:t>
            </a:r>
          </a:p>
          <a:p>
            <a:pPr lvl="1"/>
            <a:r>
              <a:rPr lang="nl-NL" dirty="0" smtClean="0"/>
              <a:t>Kleur, helderheid, soortelijk </a:t>
            </a:r>
            <a:r>
              <a:rPr lang="nl-NL" dirty="0" smtClean="0"/>
              <a:t>gewicht, schuimvorming</a:t>
            </a:r>
            <a:endParaRPr lang="nl-NL" dirty="0" smtClean="0"/>
          </a:p>
          <a:p>
            <a:r>
              <a:rPr lang="nl-NL" dirty="0" smtClean="0"/>
              <a:t>Biochemische analyse</a:t>
            </a:r>
          </a:p>
          <a:p>
            <a:pPr lvl="1"/>
            <a:r>
              <a:rPr lang="nl-NL" dirty="0" smtClean="0"/>
              <a:t>Semi kwantitatief</a:t>
            </a:r>
          </a:p>
          <a:p>
            <a:pPr lvl="1"/>
            <a:r>
              <a:rPr lang="nl-NL" dirty="0" smtClean="0"/>
              <a:t>Kwantitatief </a:t>
            </a:r>
            <a:r>
              <a:rPr lang="nl-NL" dirty="0" err="1" smtClean="0"/>
              <a:t>dmv</a:t>
            </a:r>
            <a:r>
              <a:rPr lang="nl-NL" dirty="0" smtClean="0"/>
              <a:t> chemie </a:t>
            </a:r>
            <a:r>
              <a:rPr lang="nl-NL" dirty="0" err="1" smtClean="0"/>
              <a:t>analyser</a:t>
            </a:r>
            <a:endParaRPr lang="nl-NL" dirty="0" smtClean="0"/>
          </a:p>
          <a:p>
            <a:r>
              <a:rPr lang="nl-NL" dirty="0" smtClean="0"/>
              <a:t>Microscopisch onderzoek</a:t>
            </a:r>
          </a:p>
          <a:p>
            <a:pPr lvl="1"/>
            <a:r>
              <a:rPr lang="nl-NL" dirty="0" smtClean="0"/>
              <a:t>Cellen, cilinder, kristallen, overig</a:t>
            </a:r>
          </a:p>
          <a:p>
            <a:r>
              <a:rPr lang="nl-NL" dirty="0" smtClean="0"/>
              <a:t>Bacteriologisch onderzoek</a:t>
            </a:r>
          </a:p>
          <a:p>
            <a:pPr lvl="1"/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45224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0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Urine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72" y="1685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" y="3933054"/>
            <a:ext cx="3209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267" y="1684825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60" y="3933054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77" y="3244047"/>
            <a:ext cx="3209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456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Macroscopisch urine onderzoek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Kleur:</a:t>
            </a:r>
          </a:p>
          <a:p>
            <a:pPr lvl="1"/>
            <a:r>
              <a:rPr lang="nl-NL" dirty="0" smtClean="0"/>
              <a:t>Licht tot donkergeel</a:t>
            </a:r>
          </a:p>
          <a:p>
            <a:pPr lvl="1"/>
            <a:r>
              <a:rPr lang="nl-NL" dirty="0" smtClean="0"/>
              <a:t>Rode urine: </a:t>
            </a:r>
            <a:r>
              <a:rPr lang="nl-NL" dirty="0" err="1" smtClean="0"/>
              <a:t>Hb</a:t>
            </a:r>
            <a:r>
              <a:rPr lang="nl-NL" dirty="0" smtClean="0"/>
              <a:t>, </a:t>
            </a:r>
            <a:r>
              <a:rPr lang="nl-NL" dirty="0" err="1" smtClean="0"/>
              <a:t>myoglobine</a:t>
            </a:r>
            <a:r>
              <a:rPr lang="nl-NL" dirty="0"/>
              <a:t> </a:t>
            </a:r>
            <a:r>
              <a:rPr lang="nl-NL" dirty="0" smtClean="0"/>
              <a:t>of hematurie</a:t>
            </a:r>
          </a:p>
          <a:p>
            <a:pPr lvl="1"/>
            <a:r>
              <a:rPr lang="nl-NL" sz="2000" dirty="0" smtClean="0"/>
              <a:t>Groen: geoxideerd bilirubine</a:t>
            </a:r>
          </a:p>
          <a:p>
            <a:pPr lvl="1"/>
            <a:endParaRPr lang="nl-NL" sz="2000" dirty="0" smtClean="0"/>
          </a:p>
          <a:p>
            <a:pPr lvl="1"/>
            <a:endParaRPr lang="nl-NL" sz="2000" dirty="0"/>
          </a:p>
          <a:p>
            <a:pPr lvl="1"/>
            <a:endParaRPr lang="nl-NL" sz="2000" dirty="0"/>
          </a:p>
          <a:p>
            <a:r>
              <a:rPr lang="nl-NL" dirty="0" smtClean="0"/>
              <a:t>Helderheid</a:t>
            </a:r>
          </a:p>
          <a:p>
            <a:pPr lvl="1"/>
            <a:r>
              <a:rPr lang="nl-NL" dirty="0" smtClean="0"/>
              <a:t>Katten en honden urine is helder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71610"/>
            <a:ext cx="1396752" cy="190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08" y="4149080"/>
            <a:ext cx="1579923" cy="193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11"/>
            <a:ext cx="1815455" cy="18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Soortelijk gewicht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Troebele urine eerst centrifugeren</a:t>
            </a:r>
          </a:p>
          <a:p>
            <a:r>
              <a:rPr lang="nl-NL" dirty="0" smtClean="0"/>
              <a:t>Refractometer regelmatig </a:t>
            </a:r>
            <a:r>
              <a:rPr lang="nl-NL" u="sng" dirty="0" smtClean="0"/>
              <a:t>ijken</a:t>
            </a:r>
          </a:p>
          <a:p>
            <a:r>
              <a:rPr lang="nl-NL" dirty="0" err="1" smtClean="0"/>
              <a:t>S.g</a:t>
            </a:r>
            <a:r>
              <a:rPr lang="nl-NL" dirty="0" smtClean="0"/>
              <a:t> </a:t>
            </a:r>
            <a:r>
              <a:rPr lang="nl-NL" dirty="0" err="1" smtClean="0"/>
              <a:t>dipstick</a:t>
            </a:r>
            <a:r>
              <a:rPr lang="nl-NL" dirty="0" smtClean="0"/>
              <a:t> </a:t>
            </a:r>
            <a:r>
              <a:rPr lang="nl-NL" u="sng" dirty="0" smtClean="0"/>
              <a:t>onbetrouwbaar</a:t>
            </a:r>
            <a:endParaRPr lang="nl-NL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2099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00804"/>
            <a:ext cx="2862910" cy="214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31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8663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22" y="4191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3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36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Biochemische analyse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Semi- kwantitatieve testen </a:t>
            </a:r>
            <a:r>
              <a:rPr lang="nl-NL" dirty="0" err="1" smtClean="0"/>
              <a:t>dmv</a:t>
            </a:r>
            <a:r>
              <a:rPr lang="nl-NL" dirty="0" smtClean="0"/>
              <a:t> </a:t>
            </a:r>
            <a:r>
              <a:rPr lang="nl-NL" dirty="0" err="1" smtClean="0"/>
              <a:t>dipstick</a:t>
            </a:r>
            <a:endParaRPr lang="nl-NL" dirty="0" smtClean="0"/>
          </a:p>
          <a:p>
            <a:r>
              <a:rPr lang="nl-NL" dirty="0" smtClean="0"/>
              <a:t>Lees de bijsluiter;</a:t>
            </a:r>
          </a:p>
          <a:p>
            <a:pPr lvl="1"/>
            <a:r>
              <a:rPr lang="nl-NL" dirty="0" smtClean="0"/>
              <a:t>Vervaldatum</a:t>
            </a:r>
          </a:p>
          <a:p>
            <a:pPr lvl="1"/>
            <a:r>
              <a:rPr lang="nl-NL" dirty="0" smtClean="0"/>
              <a:t>Droog bewaren</a:t>
            </a:r>
          </a:p>
          <a:p>
            <a:pPr lvl="1"/>
            <a:r>
              <a:rPr lang="nl-NL" dirty="0" smtClean="0"/>
              <a:t>Niet blootstellen aan zonlicht</a:t>
            </a:r>
          </a:p>
          <a:p>
            <a:pPr lvl="1"/>
            <a:r>
              <a:rPr lang="nl-NL" dirty="0" smtClean="0"/>
              <a:t>Belangrijke reagens informatie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797152"/>
            <a:ext cx="4187107" cy="185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71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Glucose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/>
          <a:p>
            <a:r>
              <a:rPr lang="nl-NL" dirty="0" smtClean="0"/>
              <a:t>Niet aanwezig in urine</a:t>
            </a:r>
          </a:p>
          <a:p>
            <a:r>
              <a:rPr lang="nl-NL" dirty="0" smtClean="0"/>
              <a:t>Glucosurie</a:t>
            </a:r>
          </a:p>
          <a:p>
            <a:pPr lvl="1"/>
            <a:r>
              <a:rPr lang="nl-NL" dirty="0" smtClean="0"/>
              <a:t>Tijdelijke </a:t>
            </a:r>
            <a:r>
              <a:rPr lang="nl-NL" dirty="0" err="1" smtClean="0"/>
              <a:t>hyperglycemie</a:t>
            </a:r>
            <a:r>
              <a:rPr lang="nl-NL" dirty="0" smtClean="0"/>
              <a:t>: stress, medicijnen ( </a:t>
            </a:r>
            <a:r>
              <a:rPr lang="nl-NL" dirty="0" err="1" smtClean="0"/>
              <a:t>xylazine</a:t>
            </a:r>
            <a:r>
              <a:rPr lang="nl-NL" dirty="0" smtClean="0"/>
              <a:t>, </a:t>
            </a:r>
            <a:r>
              <a:rPr lang="nl-NL" dirty="0" err="1" smtClean="0"/>
              <a:t>ketamine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Persisterende </a:t>
            </a:r>
            <a:r>
              <a:rPr lang="nl-NL" dirty="0" err="1" smtClean="0"/>
              <a:t>hyperglycemie</a:t>
            </a:r>
            <a:r>
              <a:rPr lang="nl-NL" dirty="0" smtClean="0"/>
              <a:t>: suikerziekte, tubulaire afwijkingen</a:t>
            </a:r>
          </a:p>
          <a:p>
            <a:r>
              <a:rPr lang="nl-NL" dirty="0" smtClean="0"/>
              <a:t>Vals positief: schoonmaakmiddelen</a:t>
            </a:r>
          </a:p>
          <a:p>
            <a:r>
              <a:rPr lang="nl-NL" dirty="0" smtClean="0"/>
              <a:t>Vals negatief: - verlopen reagens</a:t>
            </a:r>
          </a:p>
          <a:p>
            <a:pPr marL="2743200" lvl="6" indent="0">
              <a:buNone/>
            </a:pPr>
            <a:r>
              <a:rPr lang="nl-NL" sz="3200" dirty="0" smtClean="0"/>
              <a:t>- medicijnen ( </a:t>
            </a:r>
            <a:r>
              <a:rPr lang="nl-NL" sz="3200" dirty="0" err="1" smtClean="0"/>
              <a:t>cephalosporinen</a:t>
            </a:r>
            <a:r>
              <a:rPr lang="nl-NL" sz="3200" dirty="0" smtClean="0"/>
              <a:t>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473790" cy="221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6429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555</Words>
  <Application>Microsoft Office PowerPoint</Application>
  <PresentationFormat>Diavoorstelling (4:3)</PresentationFormat>
  <Paragraphs>156</Paragraphs>
  <Slides>24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Kantoorthema</vt:lpstr>
      <vt:lpstr>Valkuilen bij laboratorium onderzoek</vt:lpstr>
      <vt:lpstr>Urine - onderzoek</vt:lpstr>
      <vt:lpstr>Algemeen urine onderzoek</vt:lpstr>
      <vt:lpstr>Urine onderzoek</vt:lpstr>
      <vt:lpstr>Macroscopisch urine onderzoek</vt:lpstr>
      <vt:lpstr>Soortelijk gewicht</vt:lpstr>
      <vt:lpstr>PowerPoint-presentatie</vt:lpstr>
      <vt:lpstr>Biochemische analyse</vt:lpstr>
      <vt:lpstr>Glucose</vt:lpstr>
      <vt:lpstr>Bilirubine</vt:lpstr>
      <vt:lpstr>Ketonzuren </vt:lpstr>
      <vt:lpstr>Bloed/ hemoglobine</vt:lpstr>
      <vt:lpstr>PH/ “zuur”graad</vt:lpstr>
      <vt:lpstr>Eiwitten</vt:lpstr>
      <vt:lpstr>Nitriet, urobilinogeen en leucocyten</vt:lpstr>
      <vt:lpstr>Sediment onderzoek</vt:lpstr>
      <vt:lpstr>Gebruik microscoop</vt:lpstr>
      <vt:lpstr>Cellen in sediment</vt:lpstr>
      <vt:lpstr>Cellen in sediment</vt:lpstr>
      <vt:lpstr>Cilinders</vt:lpstr>
      <vt:lpstr>Kristallen</vt:lpstr>
      <vt:lpstr>Quiz vraag</vt:lpstr>
      <vt:lpstr>Quiz vraag</vt:lpstr>
      <vt:lpstr>Onthouden!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Valkuilen bij laboratorium onderzoek</dc:title>
  <dc:creator>tack</dc:creator>
  <cp:lastModifiedBy>Angelique Withaar</cp:lastModifiedBy>
  <cp:revision>13</cp:revision>
  <dcterms:created xsi:type="dcterms:W3CDTF">2014-03-17T09:09:51Z</dcterms:created>
  <dcterms:modified xsi:type="dcterms:W3CDTF">2014-03-20T10:50:27Z</dcterms:modified>
</cp:coreProperties>
</file>